
<file path=[Content_Types].xml><?xml version="1.0" encoding="utf-8"?>
<Types xmlns="http://schemas.openxmlformats.org/package/2006/content-types">
  <Default Extension="tmp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9"/>
  </p:notes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</p:sldIdLst>
  <p:sldSz cx="9144000" cy="5143500" type="screen16x9"/>
  <p:notesSz cx="6858000" cy="9144000"/>
  <p:embeddedFontLst>
    <p:embeddedFont>
      <p:font typeface="Wingdings 3" panose="05040102010807070707" pitchFamily="18" charset="2"/>
      <p:regular r:id="rId10"/>
    </p:embeddedFont>
    <p:embeddedFont>
      <p:font typeface="Roboto" panose="020B0604020202020204" charset="0"/>
      <p:regular r:id="rId11"/>
      <p:bold r:id="rId12"/>
      <p:italic r:id="rId13"/>
      <p:boldItalic r:id="rId14"/>
    </p:embeddedFont>
    <p:embeddedFont>
      <p:font typeface="Trebuchet MS" panose="020B0603020202020204" pitchFamily="34" charset="0"/>
      <p:regular r:id="rId15"/>
      <p:bold r:id="rId16"/>
      <p:italic r:id="rId17"/>
      <p:boldItalic r:id="rId18"/>
    </p:embeddedFont>
    <p:embeddedFont>
      <p:font typeface="Roboto Slab" panose="020B0604020202020204" charset="0"/>
      <p:regular r:id="rId19"/>
      <p:bold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7980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41faea0e7a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41faea0e7a_1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3616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41faea0e7a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41faea0e7a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1173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42b0610b0c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42b0610b0c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3158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41faea0e7a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41faea0e7a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0295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405d6ec22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405d6ec22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8189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405d6ec221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405d6ec221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84439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41499298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58596353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0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265193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425896597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297164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191355083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155558695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6372739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‹№›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5322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169572423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118770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3977493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43648150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78689371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04510203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35743598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415134656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7805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ctrTitle"/>
          </p:nvPr>
        </p:nvSpPr>
        <p:spPr>
          <a:xfrm>
            <a:off x="742450" y="640850"/>
            <a:ext cx="7343100" cy="194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 dirty="0">
                <a:solidFill>
                  <a:srgbClr val="274E13"/>
                </a:solidFill>
              </a:rPr>
              <a:t>Львівська обласна </a:t>
            </a:r>
            <a:r>
              <a:rPr lang="uk" sz="2400" dirty="0" smtClean="0">
                <a:solidFill>
                  <a:srgbClr val="274E13"/>
                </a:solidFill>
              </a:rPr>
              <a:t>державна адміністрація</a:t>
            </a:r>
            <a:br>
              <a:rPr lang="uk" sz="2400" dirty="0" smtClean="0">
                <a:solidFill>
                  <a:srgbClr val="274E13"/>
                </a:solidFill>
              </a:rPr>
            </a:br>
            <a:r>
              <a:rPr lang="uk-UA" sz="2400" b="1" dirty="0" smtClean="0">
                <a:solidFill>
                  <a:srgbClr val="274E13"/>
                </a:solidFill>
              </a:rPr>
              <a:t>Департамент</a:t>
            </a:r>
            <a:r>
              <a:rPr lang="uk" sz="2400" b="1" dirty="0" smtClean="0">
                <a:solidFill>
                  <a:srgbClr val="274E13"/>
                </a:solidFill>
              </a:rPr>
              <a:t> дорожнього господарства</a:t>
            </a:r>
            <a:r>
              <a:rPr lang="uk" sz="3777" b="1" dirty="0" smtClean="0">
                <a:solidFill>
                  <a:srgbClr val="274E13"/>
                </a:solidFill>
              </a:rPr>
              <a:t> </a:t>
            </a:r>
            <a:endParaRPr sz="3777" b="1" dirty="0">
              <a:solidFill>
                <a:srgbClr val="274E13"/>
              </a:solidFill>
            </a:endParaRPr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1"/>
          </p:nvPr>
        </p:nvSpPr>
        <p:spPr>
          <a:xfrm>
            <a:off x="53500" y="86150"/>
            <a:ext cx="8721000" cy="55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900" i="1" dirty="0"/>
              <a:t>Розділ І. Інформація про СНАП</a:t>
            </a:r>
            <a:endParaRPr sz="1900" i="1" dirty="0"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4294967295"/>
          </p:nvPr>
        </p:nvSpPr>
        <p:spPr>
          <a:xfrm>
            <a:off x="554521" y="2369652"/>
            <a:ext cx="7343775" cy="1441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/>
              <a:t>Адреса знаходження: </a:t>
            </a:r>
            <a:r>
              <a:rPr lang="uk" sz="1800" b="1" dirty="0">
                <a:solidFill>
                  <a:srgbClr val="38761D"/>
                </a:solidFill>
              </a:rPr>
              <a:t>79008, м.Львів, Винниченка,  каб. </a:t>
            </a:r>
            <a:r>
              <a:rPr lang="uk" sz="1800" b="1" dirty="0" smtClean="0">
                <a:solidFill>
                  <a:srgbClr val="38761D"/>
                </a:solidFill>
              </a:rPr>
              <a:t>452 </a:t>
            </a:r>
            <a:r>
              <a:rPr lang="uk" sz="1800" dirty="0"/>
              <a:t/>
            </a:r>
            <a:br>
              <a:rPr lang="uk" sz="1800" dirty="0"/>
            </a:br>
            <a:r>
              <a:rPr lang="uk" sz="1800" dirty="0"/>
              <a:t>роб. тел.: </a:t>
            </a:r>
            <a:r>
              <a:rPr lang="uk" sz="1800" b="1" dirty="0">
                <a:solidFill>
                  <a:srgbClr val="38761D"/>
                </a:solidFill>
              </a:rPr>
              <a:t>(032)</a:t>
            </a:r>
            <a:r>
              <a:rPr lang="uk" sz="1800" dirty="0">
                <a:solidFill>
                  <a:srgbClr val="38761D"/>
                </a:solidFill>
              </a:rPr>
              <a:t> </a:t>
            </a:r>
            <a:r>
              <a:rPr lang="uk" sz="1800" b="1" dirty="0">
                <a:solidFill>
                  <a:srgbClr val="38761D"/>
                </a:solidFill>
              </a:rPr>
              <a:t>2 999 </a:t>
            </a:r>
            <a:r>
              <a:rPr lang="uk" sz="1800" b="1" dirty="0" smtClean="0">
                <a:solidFill>
                  <a:srgbClr val="38761D"/>
                </a:solidFill>
              </a:rPr>
              <a:t>141</a:t>
            </a:r>
            <a:endParaRPr sz="1800" dirty="0">
              <a:solidFill>
                <a:srgbClr val="38761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/>
              <a:t>e-mail: </a:t>
            </a:r>
            <a:r>
              <a:rPr lang="en-US" sz="1800" b="1" dirty="0" err="1" smtClean="0">
                <a:solidFill>
                  <a:srgbClr val="38761D"/>
                </a:solidFill>
              </a:rPr>
              <a:t>dorogu</a:t>
            </a:r>
            <a:r>
              <a:rPr lang="uk" sz="1800" b="1" dirty="0" smtClean="0">
                <a:solidFill>
                  <a:srgbClr val="38761D"/>
                </a:solidFill>
              </a:rPr>
              <a:t>@loda.gov.ua</a:t>
            </a:r>
            <a:endParaRPr sz="1800" b="1" dirty="0">
              <a:solidFill>
                <a:srgbClr val="38761D"/>
              </a:solidFill>
            </a:endParaRPr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4294967295"/>
          </p:nvPr>
        </p:nvSpPr>
        <p:spPr>
          <a:xfrm>
            <a:off x="655982" y="3758094"/>
            <a:ext cx="6215269" cy="122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 smtClean="0"/>
              <a:t>Відповідальним за надання адмінпослуги є </a:t>
            </a:r>
            <a:endParaRPr sz="1800"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uk-UA" sz="1800" b="1" dirty="0" smtClean="0">
              <a:solidFill>
                <a:srgbClr val="274E13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800" b="1" dirty="0" smtClean="0">
                <a:solidFill>
                  <a:srgbClr val="274E13"/>
                </a:solidFill>
              </a:rPr>
              <a:t>С</a:t>
            </a:r>
            <a:r>
              <a:rPr lang="uk-UA" sz="1800" b="1" dirty="0" smtClean="0">
                <a:solidFill>
                  <a:srgbClr val="0C343D"/>
                </a:solidFill>
              </a:rPr>
              <a:t>ектор безпеки дорожнього руху</a:t>
            </a:r>
            <a:r>
              <a:rPr lang="uk" sz="1800" b="1" dirty="0" smtClean="0">
                <a:solidFill>
                  <a:srgbClr val="274E13"/>
                </a:solidFill>
              </a:rPr>
              <a:t> </a:t>
            </a:r>
            <a:endParaRPr sz="1800" b="1" dirty="0">
              <a:solidFill>
                <a:srgbClr val="274E13"/>
              </a:solidFill>
            </a:endParaRPr>
          </a:p>
        </p:txBody>
      </p:sp>
      <p:cxnSp>
        <p:nvCxnSpPr>
          <p:cNvPr id="67" name="Google Shape;67;p13"/>
          <p:cNvCxnSpPr/>
          <p:nvPr/>
        </p:nvCxnSpPr>
        <p:spPr>
          <a:xfrm rot="10800000" flipH="1">
            <a:off x="435952" y="1673382"/>
            <a:ext cx="7014900" cy="108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208224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>
            <a:spLocks noGrp="1"/>
          </p:cNvSpPr>
          <p:nvPr>
            <p:ph type="title"/>
          </p:nvPr>
        </p:nvSpPr>
        <p:spPr>
          <a:xfrm>
            <a:off x="427150" y="925475"/>
            <a:ext cx="8368200" cy="254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6AA84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6AA84F"/>
              </a:solidFill>
            </a:endParaRPr>
          </a:p>
          <a:p>
            <a:pPr lvl="0"/>
            <a:r>
              <a:rPr lang="uk" sz="2800" dirty="0" smtClean="0">
                <a:solidFill>
                  <a:srgbClr val="6AA84F"/>
                </a:solidFill>
              </a:rPr>
              <a:t/>
            </a:r>
            <a:br>
              <a:rPr lang="uk" sz="2800" dirty="0" smtClean="0">
                <a:solidFill>
                  <a:srgbClr val="6AA84F"/>
                </a:solidFill>
              </a:rPr>
            </a:br>
            <a:r>
              <a:rPr lang="uk" sz="2800" dirty="0" smtClean="0">
                <a:solidFill>
                  <a:srgbClr val="6AA84F"/>
                </a:solidFill>
              </a:rPr>
              <a:t>Назва </a:t>
            </a:r>
            <a:r>
              <a:rPr lang="uk" sz="2800" dirty="0">
                <a:solidFill>
                  <a:srgbClr val="6AA84F"/>
                </a:solidFill>
              </a:rPr>
              <a:t>послуги </a:t>
            </a:r>
            <a:r>
              <a:rPr lang="uk" sz="2800" b="1" dirty="0">
                <a:solidFill>
                  <a:srgbClr val="274E13"/>
                </a:solidFill>
              </a:rPr>
              <a:t>№ </a:t>
            </a:r>
            <a:r>
              <a:rPr lang="uk" sz="2800" b="1" dirty="0" smtClean="0">
                <a:solidFill>
                  <a:srgbClr val="274E13"/>
                </a:solidFill>
              </a:rPr>
              <a:t>26</a:t>
            </a:r>
            <a:r>
              <a:rPr lang="uk" sz="2800" b="1" dirty="0" smtClean="0">
                <a:solidFill>
                  <a:srgbClr val="6AA84F"/>
                </a:solidFill>
              </a:rPr>
              <a:t>,</a:t>
            </a:r>
            <a:r>
              <a:rPr lang="uk" sz="1322" dirty="0" smtClean="0">
                <a:solidFill>
                  <a:srgbClr val="6AA84F"/>
                </a:solidFill>
              </a:rPr>
              <a:t> </a:t>
            </a:r>
            <a:r>
              <a:rPr lang="uk" sz="1322" dirty="0">
                <a:solidFill>
                  <a:srgbClr val="6AA84F"/>
                </a:solidFill>
              </a:rPr>
              <a:t>ідентифікатор </a:t>
            </a:r>
            <a:r>
              <a:rPr lang="en-US" sz="2800" b="1" dirty="0">
                <a:solidFill>
                  <a:srgbClr val="274E13"/>
                </a:solidFill>
              </a:rPr>
              <a:t>02342</a:t>
            </a:r>
            <a:r>
              <a:rPr lang="uk" sz="2800" b="1" dirty="0" smtClean="0">
                <a:solidFill>
                  <a:srgbClr val="274E13"/>
                </a:solidFill>
              </a:rPr>
              <a:t> </a:t>
            </a:r>
            <a:endParaRPr sz="2800" b="1" dirty="0">
              <a:solidFill>
                <a:srgbClr val="274E13"/>
              </a:solidFill>
            </a:endParaRPr>
          </a:p>
          <a:p>
            <a:pPr lvl="0"/>
            <a:r>
              <a:rPr lang="uk" sz="1400" dirty="0">
                <a:solidFill>
                  <a:srgbClr val="6AA84F"/>
                </a:solidFill>
              </a:rPr>
              <a:t>відповідно до додатка до розпорядження начальника Львівської ОВА від </a:t>
            </a:r>
            <a:r>
              <a:rPr lang="ru-RU" sz="1400" dirty="0">
                <a:solidFill>
                  <a:srgbClr val="6AA84F"/>
                </a:solidFill>
              </a:rPr>
              <a:t>2</a:t>
            </a:r>
            <a:r>
              <a:rPr lang="uk-UA" sz="1400" dirty="0">
                <a:solidFill>
                  <a:srgbClr val="6AA84F"/>
                </a:solidFill>
              </a:rPr>
              <a:t>8</a:t>
            </a:r>
            <a:r>
              <a:rPr lang="ru-RU" sz="1400" dirty="0">
                <a:solidFill>
                  <a:srgbClr val="6AA84F"/>
                </a:solidFill>
              </a:rPr>
              <a:t>.0</a:t>
            </a:r>
            <a:r>
              <a:rPr lang="uk-UA" sz="1400" dirty="0">
                <a:solidFill>
                  <a:srgbClr val="6AA84F"/>
                </a:solidFill>
              </a:rPr>
              <a:t>4</a:t>
            </a:r>
            <a:r>
              <a:rPr lang="ru-RU" sz="1400" dirty="0">
                <a:solidFill>
                  <a:srgbClr val="6AA84F"/>
                </a:solidFill>
              </a:rPr>
              <a:t>.202</a:t>
            </a:r>
            <a:r>
              <a:rPr lang="uk-UA" sz="1400" dirty="0">
                <a:solidFill>
                  <a:srgbClr val="6AA84F"/>
                </a:solidFill>
              </a:rPr>
              <a:t>6</a:t>
            </a:r>
            <a:r>
              <a:rPr lang="ru-RU" sz="1400" dirty="0">
                <a:solidFill>
                  <a:srgbClr val="6AA84F"/>
                </a:solidFill>
              </a:rPr>
              <a:t> </a:t>
            </a:r>
            <a:br>
              <a:rPr lang="ru-RU" sz="1400" dirty="0">
                <a:solidFill>
                  <a:srgbClr val="6AA84F"/>
                </a:solidFill>
              </a:rPr>
            </a:br>
            <a:r>
              <a:rPr lang="ru-RU" sz="1400" dirty="0">
                <a:solidFill>
                  <a:srgbClr val="6AA84F"/>
                </a:solidFill>
              </a:rPr>
              <a:t>№</a:t>
            </a:r>
            <a:r>
              <a:rPr lang="uk-UA" sz="1400" dirty="0">
                <a:solidFill>
                  <a:srgbClr val="6AA84F"/>
                </a:solidFill>
              </a:rPr>
              <a:t>523/</a:t>
            </a:r>
            <a:r>
              <a:rPr lang="ru-RU" sz="1400" dirty="0">
                <a:solidFill>
                  <a:srgbClr val="6AA84F"/>
                </a:solidFill>
              </a:rPr>
              <a:t>0/5-2</a:t>
            </a:r>
            <a:r>
              <a:rPr lang="uk-UA" sz="1400" dirty="0">
                <a:solidFill>
                  <a:srgbClr val="6AA84F"/>
                </a:solidFill>
              </a:rPr>
              <a:t>6</a:t>
            </a:r>
            <a:r>
              <a:rPr lang="ru-RU" sz="1400" dirty="0">
                <a:solidFill>
                  <a:srgbClr val="6AA84F"/>
                </a:solidFill>
              </a:rPr>
              <a:t>ВА</a:t>
            </a:r>
            <a:r>
              <a:rPr lang="uk" sz="1400" dirty="0">
                <a:solidFill>
                  <a:srgbClr val="6AA84F"/>
                </a:solidFill>
              </a:rPr>
              <a:t> “Про організацію надання адміністративних послуг</a:t>
            </a:r>
            <a:r>
              <a:rPr lang="uk" sz="1400" dirty="0" smtClean="0">
                <a:solidFill>
                  <a:srgbClr val="6AA84F"/>
                </a:solidFill>
              </a:rPr>
              <a:t>”</a:t>
            </a:r>
            <a:br>
              <a:rPr lang="uk" sz="1400" dirty="0" smtClean="0">
                <a:solidFill>
                  <a:srgbClr val="6AA84F"/>
                </a:solidFill>
              </a:rPr>
            </a:br>
            <a:endParaRPr sz="1333" b="1" dirty="0">
              <a:solidFill>
                <a:srgbClr val="274E1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/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Переоформлення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дозволу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на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розміщення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зовнішньої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реклами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поза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межами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населених</a:t>
            </a:r>
            <a:r>
              <a:rPr lang="en-US" u="sng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u="sng" dirty="0" err="1">
                <a:solidFill>
                  <a:schemeClr val="accent2">
                    <a:lumMod val="75000"/>
                  </a:schemeClr>
                </a:solidFill>
              </a:rPr>
              <a:t>пунктів</a:t>
            </a:r>
            <a:endParaRPr sz="4777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Google Shape;73;p14"/>
          <p:cNvSpPr txBox="1">
            <a:spLocks/>
          </p:cNvSpPr>
          <p:nvPr/>
        </p:nvSpPr>
        <p:spPr>
          <a:xfrm>
            <a:off x="427150" y="4378956"/>
            <a:ext cx="8368200" cy="504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25400" indent="0">
              <a:buNone/>
            </a:pP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ЦНАПи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надають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Примітка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* ЦНАП (5 –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всі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ЦНАПи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ТП м. </a:t>
            </a:r>
            <a:r>
              <a:rPr lang="ru-RU" sz="140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Львова) </a:t>
            </a:r>
          </a:p>
          <a:p>
            <a:pPr marL="0" indent="0" algn="just">
              <a:spcBef>
                <a:spcPts val="1200"/>
              </a:spcBef>
              <a:buFont typeface="Roboto"/>
              <a:buNone/>
            </a:pPr>
            <a:endParaRPr lang="ru-RU" sz="1000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 algn="just">
              <a:spcBef>
                <a:spcPts val="1200"/>
              </a:spcBef>
              <a:buFont typeface="Roboto"/>
              <a:buNone/>
            </a:pPr>
            <a:endParaRPr lang="ru-RU" sz="1000" dirty="0" smtClean="0">
              <a:solidFill>
                <a:srgbClr val="274E1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spcAft>
                <a:spcPts val="1200"/>
              </a:spcAft>
              <a:buFont typeface="Roboto"/>
              <a:buNone/>
            </a:pPr>
            <a:endParaRPr lang="ru-RU" dirty="0"/>
          </a:p>
        </p:txBody>
      </p:sp>
      <p:sp>
        <p:nvSpPr>
          <p:cNvPr id="6" name="Google Shape;81;p15"/>
          <p:cNvSpPr txBox="1">
            <a:spLocks/>
          </p:cNvSpPr>
          <p:nvPr/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sz="1700" i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ІІ. Інформація про послугу</a:t>
            </a:r>
            <a:endParaRPr lang="ru-RU"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277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>
            <a:spLocks noGrp="1"/>
          </p:cNvSpPr>
          <p:nvPr>
            <p:ph type="title"/>
          </p:nvPr>
        </p:nvSpPr>
        <p:spPr>
          <a:xfrm>
            <a:off x="471372" y="330053"/>
            <a:ext cx="6578783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dirty="0">
                <a:solidFill>
                  <a:srgbClr val="6AA84F"/>
                </a:solidFill>
              </a:rPr>
              <a:t>Перелік </a:t>
            </a:r>
            <a:r>
              <a:rPr lang="uk" dirty="0" smtClean="0">
                <a:solidFill>
                  <a:srgbClr val="6AA84F"/>
                </a:solidFill>
              </a:rPr>
              <a:t>документів:</a:t>
            </a:r>
            <a:endParaRPr dirty="0">
              <a:solidFill>
                <a:srgbClr val="6AA84F"/>
              </a:solidFill>
            </a:endParaRPr>
          </a:p>
        </p:txBody>
      </p:sp>
      <p:sp>
        <p:nvSpPr>
          <p:cNvPr id="80" name="Google Shape;80;p15"/>
          <p:cNvSpPr txBox="1">
            <a:spLocks noGrp="1"/>
          </p:cNvSpPr>
          <p:nvPr>
            <p:ph type="body" idx="1"/>
          </p:nvPr>
        </p:nvSpPr>
        <p:spPr>
          <a:xfrm>
            <a:off x="435621" y="863753"/>
            <a:ext cx="4633336" cy="375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2400" b="1" dirty="0" smtClean="0">
                <a:solidFill>
                  <a:schemeClr val="accent2">
                    <a:lumMod val="75000"/>
                  </a:schemeClr>
                </a:solidFill>
              </a:rPr>
              <a:t>1. Заява </a:t>
            </a:r>
          </a:p>
          <a:p>
            <a:pPr marL="114300" indent="0">
              <a:buNone/>
            </a:pPr>
            <a:r>
              <a:rPr lang="uk-UA" sz="900" i="1" dirty="0"/>
              <a:t>Для одержання заявник або уповноважена ним особа подає заяву, в якій повинна міститися така інформація:</a:t>
            </a:r>
            <a:endParaRPr lang="uk-UA" sz="900" dirty="0"/>
          </a:p>
          <a:p>
            <a:pPr marL="114300" indent="0">
              <a:buNone/>
            </a:pPr>
            <a:endParaRPr lang="uk-UA" sz="9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900" dirty="0" err="1" smtClean="0">
                <a:solidFill>
                  <a:schemeClr val="accent1">
                    <a:lumMod val="50000"/>
                  </a:schemeClr>
                </a:solidFill>
              </a:rPr>
              <a:t>Підставами</a:t>
            </a:r>
            <a:r>
              <a:rPr lang="en-US" sz="9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для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переоформлення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дозволу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є:</a:t>
            </a:r>
            <a:endParaRPr lang="uk-UA" sz="900" dirty="0">
              <a:solidFill>
                <a:schemeClr val="accent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Зміна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:</a:t>
            </a:r>
            <a:endParaRPr lang="uk-UA" sz="900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найменування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суб’єкта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господарювання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–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юридичної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особи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або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прізвища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імені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по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батькові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фізичної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особи-підприємця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uk-UA" sz="900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місцезнаходження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суб’єкта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господарювання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uk-UA" sz="900" dirty="0">
              <a:solidFill>
                <a:schemeClr val="accent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Інші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підстави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встановлені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законом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uk-UA" sz="900" dirty="0">
              <a:solidFill>
                <a:schemeClr val="accent1">
                  <a:lumMod val="50000"/>
                </a:schemeClr>
              </a:solidFill>
            </a:endParaRPr>
          </a:p>
          <a:p>
            <a:pPr marL="114300" indent="0">
              <a:buNone/>
            </a:pPr>
            <a:endParaRPr lang="uk-UA" sz="9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114300" indent="0">
              <a:buNone/>
            </a:pPr>
            <a:r>
              <a:rPr lang="en-US" sz="900" dirty="0" smtClean="0">
                <a:solidFill>
                  <a:schemeClr val="accent1">
                    <a:lumMod val="50000"/>
                  </a:schemeClr>
                </a:solidFill>
              </a:rPr>
              <a:t>У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разі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виникнення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підстав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для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переоформлення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дозволу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суб’єкт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господарювання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зобов’язаний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протягом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п’яти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робочих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днів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з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дня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настання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таких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підстав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подати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робочому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органу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або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державному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адміністраторові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заяву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про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переоформлення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дозволу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разом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з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дозволом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що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підлягає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accent1">
                    <a:lumMod val="50000"/>
                  </a:schemeClr>
                </a:solidFill>
              </a:rPr>
              <a:t>переоформленню</a:t>
            </a:r>
            <a:r>
              <a:rPr lang="en-US" sz="900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uk-UA" sz="900" dirty="0">
              <a:solidFill>
                <a:schemeClr val="accent1">
                  <a:lumMod val="50000"/>
                </a:schemeClr>
              </a:solidFill>
            </a:endParaRPr>
          </a:p>
          <a:p>
            <a:pPr marL="114300" indent="0">
              <a:buNone/>
            </a:pPr>
            <a:endParaRPr lang="uk-UA" sz="900" i="1" dirty="0" smtClean="0"/>
          </a:p>
          <a:p>
            <a:pPr marL="114300" indent="0">
              <a:buNone/>
            </a:pPr>
            <a:r>
              <a:rPr lang="uk-UA" sz="900" i="1" dirty="0" smtClean="0"/>
              <a:t>Уповноважена </a:t>
            </a:r>
            <a:r>
              <a:rPr lang="uk-UA" sz="900" i="1" dirty="0"/>
              <a:t>особа може отримати результат за  довіреністю або письмовим клопотанням заявника до СНАП.</a:t>
            </a:r>
            <a:endParaRPr lang="uk-UA" sz="900" dirty="0"/>
          </a:p>
          <a:p>
            <a:pPr marL="114300" indent="0">
              <a:buNone/>
            </a:pPr>
            <a:r>
              <a:rPr lang="uk-UA" sz="900" i="1" dirty="0"/>
              <a:t> </a:t>
            </a:r>
            <a:endParaRPr lang="uk-UA" sz="900" dirty="0"/>
          </a:p>
          <a:p>
            <a:pPr marL="114300" indent="0">
              <a:buNone/>
            </a:pPr>
            <a:r>
              <a:rPr lang="uk-UA" sz="900" i="1" dirty="0"/>
              <a:t>ПРИМІТКА. </a:t>
            </a:r>
            <a:endParaRPr lang="uk-UA" sz="900" dirty="0"/>
          </a:p>
          <a:p>
            <a:pPr marL="114300" indent="0">
              <a:buNone/>
            </a:pPr>
            <a:r>
              <a:rPr lang="uk-UA" sz="900" i="1" dirty="0"/>
              <a:t>При наданні послуги застосовується  механізм «залишення без руху», тобто: при виявленні, що заяву та долучені документи, подано з порушенням встановлених законодавством вимог, наявності помилок у заяві чи невідповідної інформації, неповноти пакету документів,  СНАП прийме процедурне рішення про залишення «заяви без руху», а заявник повинен у визначений термін усунути виявлені недоліки.</a:t>
            </a:r>
            <a:endParaRPr sz="900" dirty="0">
              <a:solidFill>
                <a:schemeClr val="accent2">
                  <a:lumMod val="75000"/>
                </a:schemeClr>
              </a:solidFill>
              <a:highlight>
                <a:srgbClr val="D9EAD3"/>
              </a:highlight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81" name="Google Shape;81;p15"/>
          <p:cNvSpPr txBox="1">
            <a:spLocks noGrp="1"/>
          </p:cNvSpPr>
          <p:nvPr>
            <p:ph type="subTitle" idx="4294967295"/>
          </p:nvPr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17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ІІ. Інформація про послугу</a:t>
            </a:r>
            <a:endParaRPr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" name="Рисунок 1" descr="03_АП № 26 Бланк заяви - Word (не вдалося активувати продукт)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8" t="19079" r="33431" b="5545"/>
          <a:stretch/>
        </p:blipFill>
        <p:spPr>
          <a:xfrm>
            <a:off x="5153450" y="330053"/>
            <a:ext cx="3643478" cy="4576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9383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/>
          <p:nvPr/>
        </p:nvSpPr>
        <p:spPr>
          <a:xfrm>
            <a:off x="543450" y="1019196"/>
            <a:ext cx="8057100" cy="3354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700" b="1" dirty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Roboto"/>
              </a:rPr>
              <a:t>В</a:t>
            </a:r>
            <a:r>
              <a:rPr lang="uk" sz="1700" b="1" dirty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основній частині заяви зазначається наступне: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endParaRPr lang="uk-UA" dirty="0" smtClean="0"/>
          </a:p>
          <a:p>
            <a:r>
              <a:rPr lang="uk-UA" dirty="0" smtClean="0"/>
              <a:t>ЗАЯВА </a:t>
            </a:r>
            <a:r>
              <a:rPr lang="uk-UA" dirty="0"/>
              <a:t>про видачу </a:t>
            </a:r>
            <a:r>
              <a:rPr lang="uk-UA" dirty="0" smtClean="0"/>
              <a:t>дубліката дозволу </a:t>
            </a:r>
            <a:r>
              <a:rPr lang="uk-UA" dirty="0"/>
              <a:t>на розміщення зовнішньої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реклами поза </a:t>
            </a:r>
            <a:r>
              <a:rPr lang="uk-UA" dirty="0"/>
              <a:t>межами </a:t>
            </a:r>
            <a:r>
              <a:rPr lang="uk-UA" dirty="0" smtClean="0"/>
              <a:t>населених </a:t>
            </a:r>
            <a:r>
              <a:rPr lang="uk-UA" dirty="0"/>
              <a:t>пунктів Львівської області</a:t>
            </a:r>
          </a:p>
          <a:p>
            <a:r>
              <a:rPr lang="uk-UA" dirty="0" smtClean="0"/>
              <a:t>__________________________________________</a:t>
            </a:r>
            <a:br>
              <a:rPr lang="uk-UA" dirty="0" smtClean="0"/>
            </a:br>
            <a:r>
              <a:rPr lang="uk-UA" sz="900" dirty="0" smtClean="0"/>
              <a:t>(</a:t>
            </a:r>
            <a:r>
              <a:rPr lang="uk-UA" sz="900" dirty="0"/>
              <a:t>для юридичної особи - повне найменування, юридична адреса та фактична </a:t>
            </a:r>
            <a:r>
              <a:rPr lang="uk-UA" sz="900" dirty="0" smtClean="0"/>
              <a:t>адреса, </a:t>
            </a:r>
            <a:r>
              <a:rPr lang="uk-UA" sz="900" dirty="0"/>
              <a:t>ідентифікаційний код згідно з </a:t>
            </a:r>
            <a:r>
              <a:rPr lang="uk-UA" sz="900" dirty="0" smtClean="0"/>
              <a:t>ЄДРПОУ. </a:t>
            </a:r>
          </a:p>
          <a:p>
            <a:r>
              <a:rPr lang="uk-UA" sz="900" dirty="0" smtClean="0"/>
              <a:t>для </a:t>
            </a:r>
            <a:r>
              <a:rPr lang="uk-UA" sz="900" dirty="0"/>
              <a:t>фізичної особи - підприємця - прізвище, ім’я, по </a:t>
            </a:r>
            <a:r>
              <a:rPr lang="uk-UA" sz="900" dirty="0" smtClean="0"/>
              <a:t>батькові; місце </a:t>
            </a:r>
            <a:r>
              <a:rPr lang="uk-UA" sz="900" dirty="0"/>
              <a:t>прописки та </a:t>
            </a:r>
            <a:r>
              <a:rPr lang="uk-UA" sz="900" dirty="0" smtClean="0"/>
              <a:t>проживання; реєстраційний </a:t>
            </a:r>
            <a:r>
              <a:rPr lang="uk-UA" sz="900" dirty="0"/>
              <a:t>номер облікової </a:t>
            </a:r>
            <a:r>
              <a:rPr lang="uk-UA" sz="900" dirty="0" smtClean="0"/>
              <a:t/>
            </a:r>
            <a:br>
              <a:rPr lang="uk-UA" sz="900" dirty="0" smtClean="0"/>
            </a:br>
            <a:r>
              <a:rPr lang="uk-UA" sz="900" dirty="0" smtClean="0"/>
              <a:t>картки </a:t>
            </a:r>
            <a:r>
              <a:rPr lang="uk-UA" sz="900" dirty="0"/>
              <a:t>платника податків або серія та номер </a:t>
            </a:r>
            <a:r>
              <a:rPr lang="uk-UA" sz="900" dirty="0" smtClean="0"/>
              <a:t>паспорта; для </a:t>
            </a:r>
            <a:r>
              <a:rPr lang="uk-UA" sz="900" dirty="0"/>
              <a:t>фізичної особи – згода на обробку персональних </a:t>
            </a:r>
            <a:r>
              <a:rPr lang="uk-UA" sz="900" dirty="0" smtClean="0"/>
              <a:t>даних.</a:t>
            </a:r>
            <a:endParaRPr lang="uk-UA" sz="900" dirty="0"/>
          </a:p>
          <a:p>
            <a:pPr hangingPunct="0"/>
            <a:r>
              <a:rPr lang="uk-UA" dirty="0"/>
              <a:t> </a:t>
            </a:r>
          </a:p>
          <a:p>
            <a:r>
              <a:rPr lang="en-US" dirty="0" err="1"/>
              <a:t>Підстава</a:t>
            </a:r>
            <a:r>
              <a:rPr lang="en-US" dirty="0"/>
              <a:t> </a:t>
            </a:r>
            <a:r>
              <a:rPr lang="en-US" dirty="0" err="1"/>
              <a:t>для</a:t>
            </a:r>
            <a:r>
              <a:rPr lang="en-US" dirty="0"/>
              <a:t> </a:t>
            </a:r>
            <a:r>
              <a:rPr lang="en-US" dirty="0" err="1"/>
              <a:t>переоформлення</a:t>
            </a:r>
            <a:r>
              <a:rPr lang="en-US" dirty="0"/>
              <a:t> </a:t>
            </a:r>
            <a:r>
              <a:rPr lang="en-US" dirty="0" err="1"/>
              <a:t>дозволу</a:t>
            </a:r>
            <a:r>
              <a:rPr lang="en-US" dirty="0"/>
              <a:t> </a:t>
            </a:r>
            <a:r>
              <a:rPr lang="en-US" dirty="0" smtClean="0"/>
              <a:t>_______________________</a:t>
            </a:r>
            <a:endParaRPr lang="uk-UA" dirty="0"/>
          </a:p>
          <a:p>
            <a:r>
              <a:rPr lang="en-US" dirty="0"/>
              <a:t> </a:t>
            </a:r>
            <a:endParaRPr lang="uk-UA" dirty="0"/>
          </a:p>
          <a:p>
            <a:r>
              <a:rPr lang="en-US" dirty="0" err="1"/>
              <a:t>Додаток</a:t>
            </a:r>
            <a:r>
              <a:rPr lang="en-US" dirty="0"/>
              <a:t>: </a:t>
            </a:r>
            <a:r>
              <a:rPr lang="en-US" dirty="0" err="1"/>
              <a:t>оригінал</a:t>
            </a:r>
            <a:r>
              <a:rPr lang="en-US" dirty="0"/>
              <a:t> </a:t>
            </a:r>
            <a:r>
              <a:rPr lang="en-US" dirty="0" err="1"/>
              <a:t>дозволу</a:t>
            </a:r>
            <a:endParaRPr lang="uk-UA" dirty="0"/>
          </a:p>
          <a:p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" name="Google Shape;81;p15"/>
          <p:cNvSpPr txBox="1">
            <a:spLocks/>
          </p:cNvSpPr>
          <p:nvPr/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ІІ.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Інформація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про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послугу</a:t>
            </a:r>
            <a:endParaRPr lang="ru-RU"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155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>
            <a:spLocks noGrp="1"/>
          </p:cNvSpPr>
          <p:nvPr>
            <p:ph type="title"/>
          </p:nvPr>
        </p:nvSpPr>
        <p:spPr>
          <a:xfrm>
            <a:off x="378721" y="744238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Термін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3" name="Google Shape;113;p20"/>
          <p:cNvSpPr txBox="1">
            <a:spLocks noGrp="1"/>
          </p:cNvSpPr>
          <p:nvPr>
            <p:ph type="body" idx="1"/>
          </p:nvPr>
        </p:nvSpPr>
        <p:spPr>
          <a:xfrm>
            <a:off x="775253" y="1347781"/>
            <a:ext cx="8368200" cy="5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200"/>
              </a:spcAft>
              <a:buNone/>
            </a:pPr>
            <a:r>
              <a:rPr lang="uk-UA" sz="1800" b="1" dirty="0">
                <a:solidFill>
                  <a:srgbClr val="38761D"/>
                </a:solidFill>
              </a:rPr>
              <a:t>2 календарних дні</a:t>
            </a:r>
          </a:p>
        </p:txBody>
      </p:sp>
      <p:sp>
        <p:nvSpPr>
          <p:cNvPr id="114" name="Google Shape;114;p20"/>
          <p:cNvSpPr txBox="1">
            <a:spLocks noGrp="1"/>
          </p:cNvSpPr>
          <p:nvPr>
            <p:ph type="title" idx="4294967295"/>
          </p:nvPr>
        </p:nvSpPr>
        <p:spPr>
          <a:xfrm>
            <a:off x="378721" y="2187576"/>
            <a:ext cx="6341165" cy="4619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Платність/безоплатність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5" name="Google Shape;115;p20"/>
          <p:cNvSpPr txBox="1">
            <a:spLocks noGrp="1"/>
          </p:cNvSpPr>
          <p:nvPr>
            <p:ph type="body" idx="4294967295"/>
          </p:nvPr>
        </p:nvSpPr>
        <p:spPr>
          <a:xfrm>
            <a:off x="776287" y="2649538"/>
            <a:ext cx="8367713" cy="5127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1800" b="1" dirty="0">
                <a:solidFill>
                  <a:srgbClr val="38761D"/>
                </a:solidFill>
              </a:rPr>
              <a:t>Безоплатно</a:t>
            </a:r>
            <a:endParaRPr sz="1800" b="1" dirty="0">
              <a:solidFill>
                <a:srgbClr val="38761D"/>
              </a:solidFill>
            </a:endParaRPr>
          </a:p>
        </p:txBody>
      </p:sp>
      <p:sp>
        <p:nvSpPr>
          <p:cNvPr id="116" name="Google Shape;116;p20"/>
          <p:cNvSpPr txBox="1">
            <a:spLocks noGrp="1"/>
          </p:cNvSpPr>
          <p:nvPr>
            <p:ph type="title" idx="4294967295"/>
          </p:nvPr>
        </p:nvSpPr>
        <p:spPr>
          <a:xfrm>
            <a:off x="378721" y="3338569"/>
            <a:ext cx="8367713" cy="5127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Результат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7" name="Google Shape;117;p20"/>
          <p:cNvSpPr txBox="1">
            <a:spLocks noGrp="1"/>
          </p:cNvSpPr>
          <p:nvPr>
            <p:ph type="body" idx="4294967295"/>
          </p:nvPr>
        </p:nvSpPr>
        <p:spPr>
          <a:xfrm>
            <a:off x="776287" y="3851331"/>
            <a:ext cx="8367713" cy="5127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200"/>
              </a:spcAft>
              <a:buNone/>
            </a:pPr>
            <a:r>
              <a:rPr lang="uk-UA" sz="1800" b="1" dirty="0">
                <a:solidFill>
                  <a:srgbClr val="38761D"/>
                </a:solidFill>
              </a:rPr>
              <a:t>Дозвіл на розміщення реклами поза межами населених пунктів або рішення (адміністративний акт) про відмову із зазначенням мотивування (обґрунтування) строків та порядку </a:t>
            </a:r>
            <a:r>
              <a:rPr lang="uk-UA" sz="1800" b="1" dirty="0" smtClean="0">
                <a:solidFill>
                  <a:srgbClr val="38761D"/>
                </a:solidFill>
              </a:rPr>
              <a:t>оскарження.</a:t>
            </a:r>
            <a:endParaRPr lang="ru-RU" sz="1800" b="1" dirty="0">
              <a:solidFill>
                <a:srgbClr val="38761D"/>
              </a:solidFill>
            </a:endParaRPr>
          </a:p>
        </p:txBody>
      </p:sp>
      <p:sp>
        <p:nvSpPr>
          <p:cNvPr id="9" name="Google Shape;81;p15"/>
          <p:cNvSpPr txBox="1">
            <a:spLocks/>
          </p:cNvSpPr>
          <p:nvPr/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ІІ.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Інформація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про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послугу</a:t>
            </a:r>
            <a:endParaRPr lang="ru-RU"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568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>
            <a:spLocks noGrp="1"/>
          </p:cNvSpPr>
          <p:nvPr>
            <p:ph type="title"/>
          </p:nvPr>
        </p:nvSpPr>
        <p:spPr>
          <a:xfrm>
            <a:off x="376150" y="699569"/>
            <a:ext cx="76947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Передача вхідних </a:t>
            </a:r>
            <a:r>
              <a:rPr lang="uk" sz="2300" dirty="0" smtClean="0">
                <a:solidFill>
                  <a:srgbClr val="6AA84F"/>
                </a:solidFill>
              </a:rPr>
              <a:t>документів   </a:t>
            </a:r>
            <a:r>
              <a:rPr lang="uk" sz="2300" b="1" dirty="0">
                <a:solidFill>
                  <a:srgbClr val="6AA84F"/>
                </a:solidFill>
              </a:rPr>
              <a:t>від ЦНАП до СНАП:</a:t>
            </a:r>
            <a:r>
              <a:rPr lang="uk" sz="2300" dirty="0">
                <a:solidFill>
                  <a:srgbClr val="6AA84F"/>
                </a:solidFill>
              </a:rPr>
              <a:t> 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26" name="Google Shape;126;p21"/>
          <p:cNvSpPr txBox="1">
            <a:spLocks noGrp="1"/>
          </p:cNvSpPr>
          <p:nvPr>
            <p:ph type="body" idx="1"/>
          </p:nvPr>
        </p:nvSpPr>
        <p:spPr>
          <a:xfrm>
            <a:off x="387900" y="1346600"/>
            <a:ext cx="8368200" cy="5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200"/>
              </a:spcAft>
              <a:buNone/>
            </a:pPr>
            <a:r>
              <a:rPr lang="uk-UA" sz="3200" b="1" dirty="0">
                <a:solidFill>
                  <a:srgbClr val="38761D"/>
                </a:solidFill>
              </a:rPr>
              <a:t>1 робочий день</a:t>
            </a:r>
          </a:p>
        </p:txBody>
      </p:sp>
      <p:sp>
        <p:nvSpPr>
          <p:cNvPr id="127" name="Google Shape;127;p21"/>
          <p:cNvSpPr txBox="1">
            <a:spLocks noGrp="1"/>
          </p:cNvSpPr>
          <p:nvPr>
            <p:ph type="body" idx="4294967295"/>
          </p:nvPr>
        </p:nvSpPr>
        <p:spPr>
          <a:xfrm>
            <a:off x="387900" y="4300637"/>
            <a:ext cx="8369300" cy="511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uk-UA" sz="3200" b="1" dirty="0">
                <a:solidFill>
                  <a:srgbClr val="38761D"/>
                </a:solidFill>
              </a:rPr>
              <a:t>1 робочий день</a:t>
            </a:r>
          </a:p>
        </p:txBody>
      </p:sp>
      <p:sp>
        <p:nvSpPr>
          <p:cNvPr id="129" name="Google Shape;129;p21"/>
          <p:cNvSpPr txBox="1">
            <a:spLocks noGrp="1"/>
          </p:cNvSpPr>
          <p:nvPr>
            <p:ph type="subTitle" idx="4294967295"/>
          </p:nvPr>
        </p:nvSpPr>
        <p:spPr>
          <a:xfrm>
            <a:off x="422275" y="39688"/>
            <a:ext cx="8721725" cy="555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2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ІІІ. Співпраця СНАП з #ЦНАПами_Львівщини</a:t>
            </a:r>
            <a:endParaRPr sz="20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0" name="Google Shape;130;p21"/>
          <p:cNvSpPr txBox="1">
            <a:spLocks noGrp="1"/>
          </p:cNvSpPr>
          <p:nvPr>
            <p:ph type="title" idx="4294967295"/>
          </p:nvPr>
        </p:nvSpPr>
        <p:spPr>
          <a:xfrm>
            <a:off x="376150" y="3562485"/>
            <a:ext cx="6945313" cy="68738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Передача </a:t>
            </a:r>
            <a:r>
              <a:rPr lang="uk" sz="2300" dirty="0" smtClean="0">
                <a:solidFill>
                  <a:srgbClr val="6AA84F"/>
                </a:solidFill>
              </a:rPr>
              <a:t>результату послуги   </a:t>
            </a:r>
            <a:r>
              <a:rPr lang="uk" sz="2300" b="1" dirty="0">
                <a:solidFill>
                  <a:srgbClr val="6AA84F"/>
                </a:solidFill>
              </a:rPr>
              <a:t>від СНАП до ЦНАП:</a:t>
            </a:r>
            <a:r>
              <a:rPr lang="uk" sz="2300" dirty="0">
                <a:solidFill>
                  <a:srgbClr val="6AA84F"/>
                </a:solidFill>
              </a:rPr>
              <a:t> 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32" name="Google Shape;132;p21"/>
          <p:cNvSpPr txBox="1">
            <a:spLocks noGrp="1"/>
          </p:cNvSpPr>
          <p:nvPr>
            <p:ph type="subTitle" idx="4294967295"/>
          </p:nvPr>
        </p:nvSpPr>
        <p:spPr>
          <a:xfrm>
            <a:off x="438450" y="2226976"/>
            <a:ext cx="7119937" cy="5540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2000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Опрацювання </a:t>
            </a:r>
            <a:r>
              <a:rPr lang="uk" sz="2000" dirty="0" smtClean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документів   </a:t>
            </a:r>
            <a:r>
              <a:rPr lang="uk" sz="2000" b="1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СНАП:</a:t>
            </a:r>
            <a:r>
              <a:rPr lang="uk" sz="2000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endParaRPr sz="2000" dirty="0">
              <a:solidFill>
                <a:srgbClr val="6AA84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r" rtl="0">
              <a:spcBef>
                <a:spcPts val="0"/>
              </a:spcBef>
              <a:spcAft>
                <a:spcPts val="1200"/>
              </a:spcAft>
              <a:buNone/>
            </a:pPr>
            <a:endParaRPr sz="2000" dirty="0">
              <a:solidFill>
                <a:schemeClr val="accent5"/>
              </a:solidFill>
            </a:endParaRPr>
          </a:p>
        </p:txBody>
      </p:sp>
      <p:sp>
        <p:nvSpPr>
          <p:cNvPr id="133" name="Google Shape;133;p21"/>
          <p:cNvSpPr txBox="1">
            <a:spLocks noGrp="1"/>
          </p:cNvSpPr>
          <p:nvPr>
            <p:ph type="body" idx="4294967295"/>
          </p:nvPr>
        </p:nvSpPr>
        <p:spPr>
          <a:xfrm>
            <a:off x="387900" y="2717578"/>
            <a:ext cx="8369300" cy="5127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uk-UA" sz="3200" b="1" dirty="0">
                <a:solidFill>
                  <a:srgbClr val="38761D"/>
                </a:solidFill>
              </a:rPr>
              <a:t>1 робочий день</a:t>
            </a:r>
          </a:p>
        </p:txBody>
      </p:sp>
      <p:cxnSp>
        <p:nvCxnSpPr>
          <p:cNvPr id="128" name="Google Shape;128;p21"/>
          <p:cNvCxnSpPr/>
          <p:nvPr/>
        </p:nvCxnSpPr>
        <p:spPr>
          <a:xfrm rot="10800000" flipH="1">
            <a:off x="438450" y="1939063"/>
            <a:ext cx="8267100" cy="90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" name="Google Shape;131;p21"/>
          <p:cNvCxnSpPr/>
          <p:nvPr/>
        </p:nvCxnSpPr>
        <p:spPr>
          <a:xfrm rot="10800000" flipH="1">
            <a:off x="376150" y="3416468"/>
            <a:ext cx="8267100" cy="90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748666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2"/>
          <p:cNvSpPr txBox="1">
            <a:spLocks noGrp="1"/>
          </p:cNvSpPr>
          <p:nvPr>
            <p:ph type="title"/>
          </p:nvPr>
        </p:nvSpPr>
        <p:spPr>
          <a:xfrm>
            <a:off x="387900" y="63997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rgbClr val="6AA84F"/>
                </a:solidFill>
              </a:rPr>
              <a:t>Особливості надання адмінпослуги</a:t>
            </a:r>
            <a:endParaRPr>
              <a:solidFill>
                <a:srgbClr val="6AA84F"/>
              </a:solidFill>
            </a:endParaRPr>
          </a:p>
        </p:txBody>
      </p:sp>
      <p:sp>
        <p:nvSpPr>
          <p:cNvPr id="139" name="Google Shape;139;p22"/>
          <p:cNvSpPr txBox="1">
            <a:spLocks noGrp="1"/>
          </p:cNvSpPr>
          <p:nvPr>
            <p:ph type="body" idx="1"/>
          </p:nvPr>
        </p:nvSpPr>
        <p:spPr>
          <a:xfrm>
            <a:off x="211500" y="105825"/>
            <a:ext cx="8721000" cy="43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852"/>
              <a:buNone/>
            </a:pPr>
            <a:r>
              <a:rPr lang="uk" sz="17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ІV. Особливості надання адмінпослуги</a:t>
            </a:r>
            <a:endParaRPr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0" name="Google Shape;140;p22"/>
          <p:cNvSpPr txBox="1"/>
          <p:nvPr/>
        </p:nvSpPr>
        <p:spPr>
          <a:xfrm>
            <a:off x="443625" y="1194175"/>
            <a:ext cx="6573401" cy="2215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dirty="0" smtClean="0"/>
              <a:t>Якщо </a:t>
            </a:r>
            <a:r>
              <a:rPr lang="uk-UA" sz="1100" dirty="0"/>
              <a:t>заява надійшла з порушенням встановлених законодавством вимог (далі – недоліків) – інформування заявника шляхом надсилання повідомлення про залишення без руху заяви та надання строку для усунення недоліків (далі – повідомлення). </a:t>
            </a:r>
            <a:endParaRPr lang="uk-UA" sz="1100" dirty="0" smtClean="0"/>
          </a:p>
          <a:p>
            <a:pPr marL="139700" lvl="0" algn="just">
              <a:buClr>
                <a:schemeClr val="accent2"/>
              </a:buClr>
              <a:buSzPts val="1400"/>
            </a:pPr>
            <a:endParaRPr lang="uk-UA" sz="1100" i="1" dirty="0"/>
          </a:p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i="1" dirty="0" smtClean="0"/>
              <a:t>Примітка</a:t>
            </a:r>
            <a:r>
              <a:rPr lang="uk-UA" sz="1100" i="1" dirty="0"/>
              <a:t>. Строк розгляду справи продовжується на строк залишення заяви без руху</a:t>
            </a:r>
            <a:r>
              <a:rPr lang="uk-UA" sz="1100" i="1" dirty="0" smtClean="0"/>
              <a:t>. </a:t>
            </a:r>
          </a:p>
          <a:p>
            <a:pPr marL="139700" lvl="0" algn="just">
              <a:buClr>
                <a:schemeClr val="accent2"/>
              </a:buClr>
              <a:buSzPts val="1400"/>
            </a:pPr>
            <a:endParaRPr lang="uk-UA" sz="1100" i="1" dirty="0"/>
          </a:p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dirty="0" smtClean="0"/>
              <a:t>Якщо </a:t>
            </a:r>
            <a:r>
              <a:rPr lang="uk-UA" sz="1100" dirty="0"/>
              <a:t>недоліки не усунені у визначений в повідомленні строк </a:t>
            </a:r>
            <a:r>
              <a:rPr lang="uk-UA" sz="1100" b="1" dirty="0"/>
              <a:t>– </a:t>
            </a:r>
            <a:r>
              <a:rPr lang="uk-UA" sz="1100" dirty="0"/>
              <a:t>продовження розгляду заяви на підставі наявних матеріалів  наданих  заявником та його інформування про можливість бути заслуханим</a:t>
            </a:r>
            <a:r>
              <a:rPr lang="uk-UA" sz="1100" dirty="0" smtClean="0"/>
              <a:t>. </a:t>
            </a:r>
          </a:p>
          <a:p>
            <a:pPr marL="139700" lvl="0" algn="just">
              <a:buClr>
                <a:schemeClr val="accent2"/>
              </a:buClr>
              <a:buSzPts val="1400"/>
            </a:pPr>
            <a:endParaRPr lang="uk-UA" sz="1100" dirty="0"/>
          </a:p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dirty="0" smtClean="0"/>
              <a:t>Якщо </a:t>
            </a:r>
            <a:r>
              <a:rPr lang="uk-UA" sz="1100" dirty="0"/>
              <a:t>недоліки усунені у визначений в повідомленні строк </a:t>
            </a:r>
            <a:r>
              <a:rPr lang="uk-UA" sz="1100" b="1" dirty="0"/>
              <a:t>– </a:t>
            </a:r>
            <a:r>
              <a:rPr lang="uk-UA" sz="1100" dirty="0"/>
              <a:t>продовження здійснення адміністративного провадження з урахуванням виправлених (усунених) недоліків</a:t>
            </a:r>
            <a:r>
              <a:rPr lang="uk-UA" sz="1100" dirty="0" smtClean="0"/>
              <a:t>. 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272603893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2496</TotalTime>
  <Words>320</Words>
  <Application>Microsoft Office PowerPoint</Application>
  <PresentationFormat>Екран (16:9)</PresentationFormat>
  <Paragraphs>65</Paragraphs>
  <Slides>7</Slides>
  <Notes>7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14" baseType="lpstr">
      <vt:lpstr>Wingdings 3</vt:lpstr>
      <vt:lpstr>Roboto</vt:lpstr>
      <vt:lpstr>Times New Roman</vt:lpstr>
      <vt:lpstr>Trebuchet MS</vt:lpstr>
      <vt:lpstr>Roboto Slab</vt:lpstr>
      <vt:lpstr>Arial</vt:lpstr>
      <vt:lpstr>Грань</vt:lpstr>
      <vt:lpstr>Львівська обласна державна адміністрація Департамент дорожнього господарства </vt:lpstr>
      <vt:lpstr>   Назва послуги № 26, ідентифікатор 02342  відповідно до додатка до розпорядження начальника Львівської ОВА від 28.04.2026  №523/0/5-26ВА “Про організацію надання адміністративних послуг”  Переоформлення дозволу на розміщення зовнішньої реклами поза межами населених пунктів</vt:lpstr>
      <vt:lpstr>Перелік документів:</vt:lpstr>
      <vt:lpstr>Презентація PowerPoint</vt:lpstr>
      <vt:lpstr>Термін надання адмінпослуги:</vt:lpstr>
      <vt:lpstr>Передача вхідних документів   від ЦНАП до СНАП: </vt:lpstr>
      <vt:lpstr>Особливості надання адмінпослуги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Львівська обласна військова адміністрація Юридичне управління апарату</dc:title>
  <dc:creator>HP</dc:creator>
  <cp:lastModifiedBy>RePack by Diakov</cp:lastModifiedBy>
  <cp:revision>44</cp:revision>
  <dcterms:modified xsi:type="dcterms:W3CDTF">2026-05-26T08:37:52Z</dcterms:modified>
</cp:coreProperties>
</file>